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Here again we compute the gradient. Then update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 as follows: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 as follows: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mu is parameter that needs to be chosen at the beginning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of our procedure.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regards the regression problem,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 and c are the parameters of the model i.e. decides a straight line,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given two possible straight lines the one that leads to the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Least squared error is what we will choose..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Compared to the line on the left, the right line leads to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Smaller sum of squared error corresponding to the expression shown..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let us make this less abstract with examples..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One possible model for the classification problem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Is a straight line separator to divide the different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Classes.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Couple of learning algorithms are perceptron and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Support Vector Machines (SVM)..The learning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Algorithm learns the parameters of the st. line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i.E slope and the intercept.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Given a new point see which side of the line the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Point belongs to and then decide the class label..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" name="Shape 4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regards the regression problem,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 and c are the parameters of the model i.e. decides a straight line,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given two possible straight lines the one that leads to the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Least squared error is what we will choose..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Compared to the line on the left, the right line leads to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Smaller sum of squared error corresponding to the expression shown..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ITTING A GAUSSI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GAUSSIAN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AQ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245" name="Why solve “fitting a line” problem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solve “fitting a line” problem?</a:t>
            </a:r>
          </a:p>
          <a:p>
            <a:pPr/>
            <a:r>
              <a:t>Helps convey ML terminology</a:t>
            </a:r>
          </a:p>
          <a:p>
            <a:pPr/>
            <a:r>
              <a:t>Surprisingly, more complex models can be motivated and understood using linear models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2897" y="4538150"/>
            <a:ext cx="7186002" cy="4201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AQ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250" name="Why use squared erro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squared error?</a:t>
            </a:r>
          </a:p>
          <a:p>
            <a:pPr/>
            <a:r>
              <a:t>Losses ideally should be a smooth function..</a:t>
            </a:r>
          </a:p>
          <a:p>
            <a:pPr/>
            <a:r>
              <a:t>Apart from that, square error is equivalent to a Maximum Likelihood approach [exact details we will come to later]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Regression task</a:t>
            </a:r>
          </a:p>
        </p:txBody>
      </p:sp>
      <p:sp>
        <p:nvSpPr>
          <p:cNvPr id="254" name="Straight Arrow Connector 35"/>
          <p:cNvSpPr/>
          <p:nvPr/>
        </p:nvSpPr>
        <p:spPr>
          <a:xfrm flipV="1">
            <a:off x="5128655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55" name="Straight Arrow Connector 36"/>
          <p:cNvSpPr/>
          <p:nvPr/>
        </p:nvSpPr>
        <p:spPr>
          <a:xfrm flipV="1">
            <a:off x="5128655" y="8555929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56" name="TextBox 51"/>
          <p:cNvSpPr txBox="1"/>
          <p:nvPr/>
        </p:nvSpPr>
        <p:spPr>
          <a:xfrm>
            <a:off x="10398734" y="11761958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57" name="TextBox 52"/>
          <p:cNvSpPr txBox="1"/>
          <p:nvPr/>
        </p:nvSpPr>
        <p:spPr>
          <a:xfrm>
            <a:off x="4011764" y="8681287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258" name="Straight Connector 53"/>
          <p:cNvSpPr/>
          <p:nvPr/>
        </p:nvSpPr>
        <p:spPr>
          <a:xfrm flipV="1">
            <a:off x="5115650" y="8274736"/>
            <a:ext cx="4665063" cy="2371389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59" name="Right Arrow 59"/>
          <p:cNvSpPr/>
          <p:nvPr/>
        </p:nvSpPr>
        <p:spPr>
          <a:xfrm>
            <a:off x="10988274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0" name="Multiply 69"/>
          <p:cNvSpPr/>
          <p:nvPr/>
        </p:nvSpPr>
        <p:spPr>
          <a:xfrm>
            <a:off x="5587226" y="11200935"/>
            <a:ext cx="346490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1" name="Multiply 70"/>
          <p:cNvSpPr/>
          <p:nvPr/>
        </p:nvSpPr>
        <p:spPr>
          <a:xfrm>
            <a:off x="6388713" y="1143073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2" name="Multiply 71"/>
          <p:cNvSpPr/>
          <p:nvPr/>
        </p:nvSpPr>
        <p:spPr>
          <a:xfrm>
            <a:off x="6964443" y="1064508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3" name="Multiply 72"/>
          <p:cNvSpPr/>
          <p:nvPr/>
        </p:nvSpPr>
        <p:spPr>
          <a:xfrm>
            <a:off x="7404706" y="1007607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4" name="Multiply 73"/>
          <p:cNvSpPr/>
          <p:nvPr/>
        </p:nvSpPr>
        <p:spPr>
          <a:xfrm>
            <a:off x="8949740" y="897540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5" name="Multiply 74"/>
          <p:cNvSpPr/>
          <p:nvPr/>
        </p:nvSpPr>
        <p:spPr>
          <a:xfrm>
            <a:off x="8419162" y="949276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6" name="Straight Arrow Connector 77"/>
          <p:cNvSpPr/>
          <p:nvPr/>
        </p:nvSpPr>
        <p:spPr>
          <a:xfrm flipV="1">
            <a:off x="14023615" y="1293665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7" name="Straight Arrow Connector 78"/>
          <p:cNvSpPr/>
          <p:nvPr/>
        </p:nvSpPr>
        <p:spPr>
          <a:xfrm flipV="1">
            <a:off x="14023616" y="858068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8" name="TextBox 79"/>
          <p:cNvSpPr txBox="1"/>
          <p:nvPr/>
        </p:nvSpPr>
        <p:spPr>
          <a:xfrm>
            <a:off x="19293693" y="1178671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69" name="TextBox 80"/>
          <p:cNvSpPr txBox="1"/>
          <p:nvPr/>
        </p:nvSpPr>
        <p:spPr>
          <a:xfrm>
            <a:off x="12906723" y="870604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270" name="Straight Connector 81"/>
          <p:cNvSpPr/>
          <p:nvPr/>
        </p:nvSpPr>
        <p:spPr>
          <a:xfrm flipV="1">
            <a:off x="14320603" y="7879630"/>
            <a:ext cx="4540424" cy="4410551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1" name="Multiply 87"/>
          <p:cNvSpPr/>
          <p:nvPr/>
        </p:nvSpPr>
        <p:spPr>
          <a:xfrm>
            <a:off x="17844699" y="900015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2" name="Multiply 88"/>
          <p:cNvSpPr/>
          <p:nvPr/>
        </p:nvSpPr>
        <p:spPr>
          <a:xfrm>
            <a:off x="17314121" y="9517522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3" name="Multiply 38"/>
          <p:cNvSpPr/>
          <p:nvPr/>
        </p:nvSpPr>
        <p:spPr>
          <a:xfrm>
            <a:off x="6388713" y="980057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4" name="TextBox 39"/>
          <p:cNvSpPr txBox="1"/>
          <p:nvPr/>
        </p:nvSpPr>
        <p:spPr>
          <a:xfrm>
            <a:off x="4440013" y="11140693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275" name="TextBox 40"/>
          <p:cNvSpPr txBox="1"/>
          <p:nvPr/>
        </p:nvSpPr>
        <p:spPr>
          <a:xfrm>
            <a:off x="6286731" y="12788279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276" name="TextBox 41"/>
          <p:cNvSpPr txBox="1"/>
          <p:nvPr/>
        </p:nvSpPr>
        <p:spPr>
          <a:xfrm>
            <a:off x="3139439" y="9490051"/>
            <a:ext cx="18977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277" name="Multiply 46"/>
          <p:cNvSpPr/>
          <p:nvPr/>
        </p:nvSpPr>
        <p:spPr>
          <a:xfrm>
            <a:off x="14498141" y="1127149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8" name="Multiply 47"/>
          <p:cNvSpPr/>
          <p:nvPr/>
        </p:nvSpPr>
        <p:spPr>
          <a:xfrm>
            <a:off x="15299630" y="1150129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9" name="Multiply 48"/>
          <p:cNvSpPr/>
          <p:nvPr/>
        </p:nvSpPr>
        <p:spPr>
          <a:xfrm>
            <a:off x="15875359" y="1071565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0" name="Multiply 49"/>
          <p:cNvSpPr/>
          <p:nvPr/>
        </p:nvSpPr>
        <p:spPr>
          <a:xfrm>
            <a:off x="16315622" y="1014663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1" name="Multiply 55"/>
          <p:cNvSpPr/>
          <p:nvPr/>
        </p:nvSpPr>
        <p:spPr>
          <a:xfrm>
            <a:off x="15299630" y="11012737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2" name="TextBox 56"/>
          <p:cNvSpPr txBox="1"/>
          <p:nvPr/>
        </p:nvSpPr>
        <p:spPr>
          <a:xfrm>
            <a:off x="12171814" y="10626811"/>
            <a:ext cx="1769984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283" name="TextBox 57"/>
          <p:cNvSpPr txBox="1"/>
          <p:nvPr/>
        </p:nvSpPr>
        <p:spPr>
          <a:xfrm>
            <a:off x="13126141" y="11278169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284" name="TextBox 42"/>
          <p:cNvSpPr txBox="1"/>
          <p:nvPr/>
        </p:nvSpPr>
        <p:spPr>
          <a:xfrm>
            <a:off x="15288859" y="12683962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Equation"/>
          <p:cNvSpPr txBox="1"/>
          <p:nvPr/>
        </p:nvSpPr>
        <p:spPr>
          <a:xfrm>
            <a:off x="11969757" y="4072107"/>
            <a:ext cx="6565478" cy="564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7" name="Equation"/>
          <p:cNvSpPr txBox="1"/>
          <p:nvPr/>
        </p:nvSpPr>
        <p:spPr>
          <a:xfrm>
            <a:off x="6072752" y="3939927"/>
            <a:ext cx="4562753" cy="5973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8" name="Equation"/>
          <p:cNvSpPr txBox="1"/>
          <p:nvPr/>
        </p:nvSpPr>
        <p:spPr>
          <a:xfrm>
            <a:off x="8536685" y="5662703"/>
            <a:ext cx="8324332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9" name="Linear Model"/>
          <p:cNvSpPr txBox="1"/>
          <p:nvPr/>
        </p:nvSpPr>
        <p:spPr>
          <a:xfrm>
            <a:off x="19192138" y="3941615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Probabilistic classifiers</a:t>
            </a:r>
          </a:p>
        </p:txBody>
      </p:sp>
      <p:pic>
        <p:nvPicPr>
          <p:cNvPr id="29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446" y="5419523"/>
            <a:ext cx="3359151" cy="89217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Probabilistic classifiers estimate</a:t>
            </a:r>
          </a:p>
          <a:p>
            <a:pPr/>
            <a:r>
              <a:t>Given x the features, we want to estimate the probability that the class label C is say </a:t>
            </a:r>
          </a:p>
          <a:p>
            <a:pPr marL="0" indent="0">
              <a:buSzTx/>
              <a:buNone/>
            </a:pPr>
            <a:r>
              <a:t>	C</a:t>
            </a:r>
            <a:r>
              <a:rPr baseline="-14609"/>
              <a:t>1</a:t>
            </a:r>
            <a:r>
              <a:t>(i.e. MALE) or C</a:t>
            </a:r>
            <a:r>
              <a:rPr baseline="-14609"/>
              <a:t>2</a:t>
            </a:r>
            <a:r>
              <a:t>(i.e. FEMALE)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1: Classification problem</a:t>
            </a:r>
          </a:p>
        </p:txBody>
      </p:sp>
      <p:sp>
        <p:nvSpPr>
          <p:cNvPr id="299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3650288"/>
          </a:xfrm>
          <a:prstGeom prst="rect">
            <a:avLst/>
          </a:prstGeom>
        </p:spPr>
        <p:txBody>
          <a:bodyPr/>
          <a:lstStyle/>
          <a:p>
            <a:pPr marL="390397" indent="-390397" defTabSz="437514">
              <a:spcBef>
                <a:spcPts val="3400"/>
              </a:spcBef>
              <a:defRPr sz="3391"/>
            </a:pPr>
            <a:r>
              <a:t>e.g. Spam detection problem</a:t>
            </a:r>
          </a:p>
          <a:p>
            <a:pPr marL="390397" indent="-390397" defTabSz="437514">
              <a:spcBef>
                <a:spcPts val="3400"/>
              </a:spcBef>
              <a:defRPr sz="3391"/>
            </a:pPr>
          </a:p>
          <a:p>
            <a:pPr marL="390397" indent="-390397" defTabSz="437514">
              <a:spcBef>
                <a:spcPts val="3400"/>
              </a:spcBef>
              <a:defRPr sz="3391"/>
            </a:pPr>
          </a:p>
          <a:p>
            <a:pPr marL="390397" indent="-390397" defTabSz="437514">
              <a:spcBef>
                <a:spcPts val="3400"/>
              </a:spcBef>
              <a:defRPr sz="3391"/>
            </a:pPr>
            <a:r>
              <a:t>Models: straight line to divide (a linear model)</a:t>
            </a:r>
          </a:p>
        </p:txBody>
      </p:sp>
      <p:grpSp>
        <p:nvGrpSpPr>
          <p:cNvPr id="307" name="Group 3"/>
          <p:cNvGrpSpPr/>
          <p:nvPr/>
        </p:nvGrpSpPr>
        <p:grpSpPr>
          <a:xfrm>
            <a:off x="5079586" y="4344098"/>
            <a:ext cx="9971549" cy="1823875"/>
            <a:chOff x="0" y="0"/>
            <a:chExt cx="9971547" cy="1823874"/>
          </a:xfrm>
        </p:grpSpPr>
        <p:grpSp>
          <p:nvGrpSpPr>
            <p:cNvPr id="302" name="Rectangle 8"/>
            <p:cNvGrpSpPr/>
            <p:nvPr/>
          </p:nvGrpSpPr>
          <p:grpSpPr>
            <a:xfrm>
              <a:off x="3442875" y="115150"/>
              <a:ext cx="4017819" cy="1708725"/>
              <a:chOff x="0" y="0"/>
              <a:chExt cx="4017817" cy="1708723"/>
            </a:xfrm>
          </p:grpSpPr>
          <p:sp>
            <p:nvSpPr>
              <p:cNvPr id="300" name="Rectangle"/>
              <p:cNvSpPr/>
              <p:nvPr/>
            </p:nvSpPr>
            <p:spPr>
              <a:xfrm>
                <a:off x="0" y="0"/>
                <a:ext cx="4017818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301" name="Learning…"/>
              <p:cNvSpPr/>
              <p:nvPr/>
            </p:nvSpPr>
            <p:spPr>
              <a:xfrm>
                <a:off x="101439" y="854361"/>
                <a:ext cx="38149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303" name="Straight Arrow Connector 9"/>
            <p:cNvSpPr/>
            <p:nvPr/>
          </p:nvSpPr>
          <p:spPr>
            <a:xfrm flipH="1" flipV="1">
              <a:off x="7506869" y="946421"/>
              <a:ext cx="1616365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04" name="Straight Arrow Connector 10"/>
            <p:cNvSpPr/>
            <p:nvPr/>
          </p:nvSpPr>
          <p:spPr>
            <a:xfrm flipV="1">
              <a:off x="1854226" y="923329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05" name="TextBox 1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Past Emails</a:t>
              </a:r>
            </a:p>
          </p:txBody>
        </p:sp>
        <p:sp>
          <p:nvSpPr>
            <p:cNvPr id="306" name="TextBox 12"/>
            <p:cNvSpPr/>
            <p:nvPr/>
          </p:nvSpPr>
          <p:spPr>
            <a:xfrm>
              <a:off x="8701547" y="230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Answers: Spam or not</a:t>
              </a:r>
            </a:p>
          </p:txBody>
        </p:sp>
      </p:grpSp>
      <p:sp>
        <p:nvSpPr>
          <p:cNvPr id="308" name="Straight Arrow Connector 13"/>
          <p:cNvSpPr/>
          <p:nvPr/>
        </p:nvSpPr>
        <p:spPr>
          <a:xfrm flipV="1">
            <a:off x="13313093" y="1289688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09" name="Straight Arrow Connector 15"/>
          <p:cNvSpPr/>
          <p:nvPr/>
        </p:nvSpPr>
        <p:spPr>
          <a:xfrm flipV="1">
            <a:off x="13313094" y="8512695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0" name="Oval 17"/>
          <p:cNvSpPr/>
          <p:nvPr/>
        </p:nvSpPr>
        <p:spPr>
          <a:xfrm>
            <a:off x="16941953" y="873847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1" name="Oval 18"/>
          <p:cNvSpPr/>
          <p:nvPr/>
        </p:nvSpPr>
        <p:spPr>
          <a:xfrm>
            <a:off x="17246753" y="918438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2" name="Oval 19"/>
          <p:cNvSpPr/>
          <p:nvPr/>
        </p:nvSpPr>
        <p:spPr>
          <a:xfrm>
            <a:off x="17246753" y="977704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3" name="Oval 20"/>
          <p:cNvSpPr/>
          <p:nvPr/>
        </p:nvSpPr>
        <p:spPr>
          <a:xfrm>
            <a:off x="16146096" y="878927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4" name="Oval 21"/>
          <p:cNvSpPr/>
          <p:nvPr/>
        </p:nvSpPr>
        <p:spPr>
          <a:xfrm>
            <a:off x="16654091" y="935371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5" name="Oval 22"/>
          <p:cNvSpPr/>
          <p:nvPr/>
        </p:nvSpPr>
        <p:spPr>
          <a:xfrm>
            <a:off x="16117873" y="926904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6" name="Oval 23"/>
          <p:cNvSpPr/>
          <p:nvPr/>
        </p:nvSpPr>
        <p:spPr>
          <a:xfrm>
            <a:off x="16654091" y="986170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7" name="Oval 24"/>
          <p:cNvSpPr/>
          <p:nvPr/>
        </p:nvSpPr>
        <p:spPr>
          <a:xfrm>
            <a:off x="14532294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8" name="Oval 25"/>
          <p:cNvSpPr/>
          <p:nvPr/>
        </p:nvSpPr>
        <p:spPr>
          <a:xfrm>
            <a:off x="15226078" y="12012249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9" name="Oval 26"/>
          <p:cNvSpPr/>
          <p:nvPr/>
        </p:nvSpPr>
        <p:spPr>
          <a:xfrm>
            <a:off x="15660679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0" name="Oval 27"/>
          <p:cNvSpPr/>
          <p:nvPr/>
        </p:nvSpPr>
        <p:spPr>
          <a:xfrm>
            <a:off x="13923495" y="1105832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1" name="Oval 28"/>
          <p:cNvSpPr/>
          <p:nvPr/>
        </p:nvSpPr>
        <p:spPr>
          <a:xfrm>
            <a:off x="15068018" y="1090028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2" name="Oval 29"/>
          <p:cNvSpPr/>
          <p:nvPr/>
        </p:nvSpPr>
        <p:spPr>
          <a:xfrm>
            <a:off x="14531799" y="10815615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3" name="Oval 30"/>
          <p:cNvSpPr/>
          <p:nvPr/>
        </p:nvSpPr>
        <p:spPr>
          <a:xfrm>
            <a:off x="15068018" y="1140827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4" name="TextBox 31"/>
          <p:cNvSpPr txBox="1"/>
          <p:nvPr/>
        </p:nvSpPr>
        <p:spPr>
          <a:xfrm>
            <a:off x="18583171" y="1174694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25" name="TextBox 32"/>
          <p:cNvSpPr txBox="1"/>
          <p:nvPr/>
        </p:nvSpPr>
        <p:spPr>
          <a:xfrm>
            <a:off x="12196202" y="866627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326" name="Straight Connector 34"/>
          <p:cNvSpPr/>
          <p:nvPr/>
        </p:nvSpPr>
        <p:spPr>
          <a:xfrm>
            <a:off x="14078719" y="8738471"/>
            <a:ext cx="3478480" cy="3443114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7" name="Straight Arrow Connector 35"/>
          <p:cNvSpPr/>
          <p:nvPr/>
        </p:nvSpPr>
        <p:spPr>
          <a:xfrm flipV="1">
            <a:off x="4745944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8" name="Straight Arrow Connector 36"/>
          <p:cNvSpPr/>
          <p:nvPr/>
        </p:nvSpPr>
        <p:spPr>
          <a:xfrm flipV="1">
            <a:off x="4745944" y="852770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9" name="Oval 37"/>
          <p:cNvSpPr/>
          <p:nvPr/>
        </p:nvSpPr>
        <p:spPr>
          <a:xfrm>
            <a:off x="8374803" y="875348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0" name="Oval 38"/>
          <p:cNvSpPr/>
          <p:nvPr/>
        </p:nvSpPr>
        <p:spPr>
          <a:xfrm>
            <a:off x="8679603" y="919939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1" name="Oval 39"/>
          <p:cNvSpPr/>
          <p:nvPr/>
        </p:nvSpPr>
        <p:spPr>
          <a:xfrm>
            <a:off x="8679603" y="979205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2" name="Oval 40"/>
          <p:cNvSpPr/>
          <p:nvPr/>
        </p:nvSpPr>
        <p:spPr>
          <a:xfrm>
            <a:off x="7578945" y="880428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3" name="Oval 41"/>
          <p:cNvSpPr/>
          <p:nvPr/>
        </p:nvSpPr>
        <p:spPr>
          <a:xfrm>
            <a:off x="8086942" y="936872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4" name="Oval 42"/>
          <p:cNvSpPr/>
          <p:nvPr/>
        </p:nvSpPr>
        <p:spPr>
          <a:xfrm>
            <a:off x="7550723" y="928405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5" name="Oval 43"/>
          <p:cNvSpPr/>
          <p:nvPr/>
        </p:nvSpPr>
        <p:spPr>
          <a:xfrm>
            <a:off x="8086942" y="9876721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6" name="Oval 44"/>
          <p:cNvSpPr/>
          <p:nvPr/>
        </p:nvSpPr>
        <p:spPr>
          <a:xfrm>
            <a:off x="5965144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7" name="Oval 45"/>
          <p:cNvSpPr/>
          <p:nvPr/>
        </p:nvSpPr>
        <p:spPr>
          <a:xfrm>
            <a:off x="6658928" y="12027261"/>
            <a:ext cx="310445" cy="338670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8" name="Oval 46"/>
          <p:cNvSpPr/>
          <p:nvPr/>
        </p:nvSpPr>
        <p:spPr>
          <a:xfrm>
            <a:off x="7093529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9" name="Oval 47"/>
          <p:cNvSpPr/>
          <p:nvPr/>
        </p:nvSpPr>
        <p:spPr>
          <a:xfrm>
            <a:off x="5356345" y="1107333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0" name="Oval 48"/>
          <p:cNvSpPr/>
          <p:nvPr/>
        </p:nvSpPr>
        <p:spPr>
          <a:xfrm>
            <a:off x="6500867" y="1091529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1" name="Oval 49"/>
          <p:cNvSpPr/>
          <p:nvPr/>
        </p:nvSpPr>
        <p:spPr>
          <a:xfrm>
            <a:off x="5964649" y="1083062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2" name="Oval 50"/>
          <p:cNvSpPr/>
          <p:nvPr/>
        </p:nvSpPr>
        <p:spPr>
          <a:xfrm>
            <a:off x="6500867" y="1142329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3" name="TextBox 51"/>
          <p:cNvSpPr txBox="1"/>
          <p:nvPr/>
        </p:nvSpPr>
        <p:spPr>
          <a:xfrm>
            <a:off x="10016021" y="11761958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44" name="TextBox 52"/>
          <p:cNvSpPr txBox="1"/>
          <p:nvPr/>
        </p:nvSpPr>
        <p:spPr>
          <a:xfrm>
            <a:off x="3629052" y="8681287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345" name="Straight Connector 53"/>
          <p:cNvSpPr/>
          <p:nvPr/>
        </p:nvSpPr>
        <p:spPr>
          <a:xfrm flipV="1">
            <a:off x="4745943" y="8274736"/>
            <a:ext cx="4244105" cy="4410553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6" name="Right Arrow 59"/>
          <p:cNvSpPr/>
          <p:nvPr/>
        </p:nvSpPr>
        <p:spPr>
          <a:xfrm>
            <a:off x="11197025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7" name="Oval 61"/>
          <p:cNvSpPr/>
          <p:nvPr/>
        </p:nvSpPr>
        <p:spPr>
          <a:xfrm>
            <a:off x="17353999" y="10872059"/>
            <a:ext cx="310445" cy="338669"/>
          </a:xfrm>
          <a:prstGeom prst="ellipse">
            <a:avLst/>
          </a:prstGeom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8" name="Oval 62"/>
          <p:cNvSpPr/>
          <p:nvPr/>
        </p:nvSpPr>
        <p:spPr>
          <a:xfrm>
            <a:off x="17348358" y="1086641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9" name="TextBox 54"/>
          <p:cNvSpPr txBox="1"/>
          <p:nvPr/>
        </p:nvSpPr>
        <p:spPr>
          <a:xfrm>
            <a:off x="12758404" y="46242"/>
            <a:ext cx="1109396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MODEL, LEARNING, INFERENCE ALGORITHM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22"/>
      <p:bldP build="whole" bldLvl="1" animBg="1" rev="0" advAuto="0" spid="319" grpId="14"/>
      <p:bldP build="whole" bldLvl="1" animBg="1" rev="0" advAuto="0" spid="318" grpId="13"/>
      <p:bldP build="whole" bldLvl="1" animBg="1" rev="0" advAuto="0" spid="317" grpId="12"/>
      <p:bldP build="whole" bldLvl="1" animBg="1" rev="0" advAuto="0" spid="314" grpId="9"/>
      <p:bldP build="whole" bldLvl="1" animBg="1" rev="0" advAuto="0" spid="313" grpId="8"/>
      <p:bldP build="whole" bldLvl="1" animBg="1" rev="0" advAuto="0" spid="312" grpId="7"/>
      <p:bldP build="whole" bldLvl="1" animBg="1" rev="0" advAuto="0" spid="315" grpId="10"/>
      <p:bldP build="whole" bldLvl="1" animBg="1" rev="0" advAuto="0" spid="346" grpId="2"/>
      <p:bldP build="whole" bldLvl="1" animBg="1" rev="0" advAuto="0" spid="311" grpId="6"/>
      <p:bldP build="whole" bldLvl="1" animBg="1" rev="0" advAuto="0" spid="310" grpId="5"/>
      <p:bldP build="whole" bldLvl="1" animBg="1" rev="0" advAuto="0" spid="309" grpId="4"/>
      <p:bldP build="whole" bldLvl="1" animBg="1" rev="0" advAuto="0" spid="308" grpId="3"/>
      <p:bldP build="whole" bldLvl="1" animBg="1" rev="0" advAuto="0" spid="345" grpId="1"/>
      <p:bldP build="whole" bldLvl="1" animBg="1" rev="0" advAuto="0" spid="316" grpId="11"/>
      <p:bldP build="whole" bldLvl="1" animBg="1" rev="0" advAuto="0" spid="348" grpId="23"/>
      <p:bldP build="whole" bldLvl="1" animBg="1" rev="0" advAuto="0" spid="326" grpId="21"/>
      <p:bldP build="whole" bldLvl="1" animBg="1" rev="0" advAuto="0" spid="325" grpId="20"/>
      <p:bldP build="whole" bldLvl="1" animBg="1" rev="0" advAuto="0" spid="324" grpId="19"/>
      <p:bldP build="whole" bldLvl="1" animBg="1" rev="0" advAuto="0" spid="323" grpId="18"/>
      <p:bldP build="whole" bldLvl="1" animBg="1" rev="0" advAuto="0" spid="322" grpId="17"/>
      <p:bldP build="whole" bldLvl="1" animBg="1" rev="0" advAuto="0" spid="321" grpId="16"/>
      <p:bldP build="whole" bldLvl="1" animBg="1" rev="0" advAuto="0" spid="320" grpId="1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eterministic vs probabilistic classifi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Deterministic vs probabilistic classifiers</a:t>
            </a:r>
          </a:p>
        </p:txBody>
      </p:sp>
      <p:sp>
        <p:nvSpPr>
          <p:cNvPr id="355" name="Rectangle"/>
          <p:cNvSpPr/>
          <p:nvPr/>
        </p:nvSpPr>
        <p:spPr>
          <a:xfrm>
            <a:off x="2393990" y="430767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Output"/>
          <p:cNvSpPr txBox="1"/>
          <p:nvPr/>
        </p:nvSpPr>
        <p:spPr>
          <a:xfrm>
            <a:off x="2615285" y="4656925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57" name="Rectangle"/>
          <p:cNvSpPr/>
          <p:nvPr/>
        </p:nvSpPr>
        <p:spPr>
          <a:xfrm>
            <a:off x="2393990" y="6926022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ML…"/>
          <p:cNvSpPr txBox="1"/>
          <p:nvPr/>
        </p:nvSpPr>
        <p:spPr>
          <a:xfrm>
            <a:off x="2949565" y="7100035"/>
            <a:ext cx="127237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359" name="Rectangle"/>
          <p:cNvSpPr/>
          <p:nvPr/>
        </p:nvSpPr>
        <p:spPr>
          <a:xfrm>
            <a:off x="2393990" y="1017179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Input"/>
          <p:cNvSpPr txBox="1"/>
          <p:nvPr/>
        </p:nvSpPr>
        <p:spPr>
          <a:xfrm>
            <a:off x="2906430" y="10521045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361" name="MALE/FEMALE, C"/>
          <p:cNvSpPr txBox="1"/>
          <p:nvPr/>
        </p:nvSpPr>
        <p:spPr>
          <a:xfrm>
            <a:off x="5575813" y="4656925"/>
            <a:ext cx="46067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MALE/FEMALE, C</a:t>
            </a:r>
          </a:p>
        </p:txBody>
      </p:sp>
      <p:sp>
        <p:nvSpPr>
          <p:cNvPr id="362" name="Hair length, x"/>
          <p:cNvSpPr txBox="1"/>
          <p:nvPr/>
        </p:nvSpPr>
        <p:spPr>
          <a:xfrm>
            <a:off x="5918523" y="10521045"/>
            <a:ext cx="33999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Hair length, x</a:t>
            </a:r>
          </a:p>
        </p:txBody>
      </p:sp>
      <p:sp>
        <p:nvSpPr>
          <p:cNvPr id="363" name="Arrow"/>
          <p:cNvSpPr/>
          <p:nvPr/>
        </p:nvSpPr>
        <p:spPr>
          <a:xfrm rot="16200000">
            <a:off x="2963580" y="5893851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Arrow"/>
          <p:cNvSpPr/>
          <p:nvPr/>
        </p:nvSpPr>
        <p:spPr>
          <a:xfrm rot="16200000">
            <a:off x="2950750" y="9187249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Rectangle"/>
          <p:cNvSpPr/>
          <p:nvPr/>
        </p:nvSpPr>
        <p:spPr>
          <a:xfrm>
            <a:off x="12667197" y="437876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Output"/>
          <p:cNvSpPr txBox="1"/>
          <p:nvPr/>
        </p:nvSpPr>
        <p:spPr>
          <a:xfrm>
            <a:off x="12888492" y="4728015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68" name="Rectangle"/>
          <p:cNvSpPr/>
          <p:nvPr/>
        </p:nvSpPr>
        <p:spPr>
          <a:xfrm>
            <a:off x="12667197" y="6997112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ML…"/>
          <p:cNvSpPr txBox="1"/>
          <p:nvPr/>
        </p:nvSpPr>
        <p:spPr>
          <a:xfrm>
            <a:off x="13222772" y="7171125"/>
            <a:ext cx="127237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370" name="Rectangle"/>
          <p:cNvSpPr/>
          <p:nvPr/>
        </p:nvSpPr>
        <p:spPr>
          <a:xfrm>
            <a:off x="12667197" y="1024288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Input"/>
          <p:cNvSpPr txBox="1"/>
          <p:nvPr/>
        </p:nvSpPr>
        <p:spPr>
          <a:xfrm>
            <a:off x="13179637" y="10592135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372" name="P(MALE|x), P(FEMALE|x)"/>
          <p:cNvSpPr txBox="1"/>
          <p:nvPr/>
        </p:nvSpPr>
        <p:spPr>
          <a:xfrm>
            <a:off x="15762847" y="4601015"/>
            <a:ext cx="63824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P(MALE|x), P(FEMALE|x)</a:t>
            </a:r>
          </a:p>
        </p:txBody>
      </p:sp>
      <p:sp>
        <p:nvSpPr>
          <p:cNvPr id="373" name="X"/>
          <p:cNvSpPr txBox="1"/>
          <p:nvPr/>
        </p:nvSpPr>
        <p:spPr>
          <a:xfrm>
            <a:off x="17616138" y="10592135"/>
            <a:ext cx="5511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74" name="Arrow"/>
          <p:cNvSpPr/>
          <p:nvPr/>
        </p:nvSpPr>
        <p:spPr>
          <a:xfrm rot="16200000">
            <a:off x="13236787" y="5964941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Arrow"/>
          <p:cNvSpPr/>
          <p:nvPr/>
        </p:nvSpPr>
        <p:spPr>
          <a:xfrm rot="16200000">
            <a:off x="13223957" y="9258339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random…"/>
          <p:cNvSpPr txBox="1"/>
          <p:nvPr/>
        </p:nvSpPr>
        <p:spPr>
          <a:xfrm>
            <a:off x="20688538" y="10159095"/>
            <a:ext cx="225773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 </a:t>
            </a:r>
          </a:p>
          <a:p>
            <a:pPr/>
            <a:r>
              <a:t>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pic>
        <p:nvPicPr>
          <p:cNvPr id="37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8775" y="3974019"/>
            <a:ext cx="3359150" cy="89217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5700"/>
              </a:spcBef>
              <a:defRPr sz="5632"/>
            </a:pPr>
            <a:r>
              <a:t>Probabilistic classifiers estimate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Given x the features, we want to estimate the probability that the class label C is say </a:t>
            </a:r>
          </a:p>
          <a:p>
            <a:pPr marL="0" indent="0" defTabSz="726440">
              <a:spcBef>
                <a:spcPts val="5700"/>
              </a:spcBef>
              <a:buSzTx/>
              <a:buNone/>
              <a:defRPr sz="5632"/>
            </a:pPr>
            <a:r>
              <a:t>	C</a:t>
            </a:r>
            <a:r>
              <a:rPr baseline="-15783"/>
              <a:t>1</a:t>
            </a:r>
            <a:r>
              <a:t>(i.e. MALE) or C</a:t>
            </a:r>
            <a:r>
              <a:rPr baseline="-15783"/>
              <a:t>2</a:t>
            </a:r>
            <a:r>
              <a:t>(i.e. FEMALE)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Use Bayes theorem, assuming 1-D feature vector </a:t>
            </a:r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2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2575" y="9794875"/>
            <a:ext cx="9915525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Box 2"/>
          <p:cNvSpPr txBox="1"/>
          <p:nvPr/>
        </p:nvSpPr>
        <p:spPr>
          <a:xfrm>
            <a:off x="15996908" y="9802369"/>
            <a:ext cx="2907602" cy="72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  <a:r>
              <a:t> is continuous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Normalized Histogram</a:t>
            </a:r>
          </a:p>
        </p:txBody>
      </p:sp>
      <p:sp>
        <p:nvSpPr>
          <p:cNvPr id="386" name="Content Placeholder 2"/>
          <p:cNvSpPr txBox="1"/>
          <p:nvPr>
            <p:ph type="body" sz="half" idx="1"/>
          </p:nvPr>
        </p:nvSpPr>
        <p:spPr>
          <a:xfrm>
            <a:off x="696796" y="3207694"/>
            <a:ext cx="12894389" cy="8864601"/>
          </a:xfrm>
          <a:prstGeom prst="rect">
            <a:avLst/>
          </a:prstGeom>
        </p:spPr>
        <p:txBody>
          <a:bodyPr/>
          <a:lstStyle/>
          <a:p>
            <a:pPr/>
            <a:r>
              <a:t>To start with we can bin the continuous values and observe the histogram (after normalizing i.e. the elements sum up to 1)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641" y="3887608"/>
            <a:ext cx="35179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18695" t="13202" r="13465" b="0"/>
          <a:stretch>
            <a:fillRect/>
          </a:stretch>
        </p:blipFill>
        <p:spPr>
          <a:xfrm>
            <a:off x="13809711" y="4156864"/>
            <a:ext cx="9858541" cy="7095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Gaussian distribution</a:t>
            </a:r>
          </a:p>
        </p:txBody>
      </p:sp>
      <p:sp>
        <p:nvSpPr>
          <p:cNvPr id="392" name="Content Placeholder 5"/>
          <p:cNvSpPr txBox="1"/>
          <p:nvPr>
            <p:ph type="body" sz="half" idx="1"/>
          </p:nvPr>
        </p:nvSpPr>
        <p:spPr>
          <a:xfrm>
            <a:off x="673100" y="3835400"/>
            <a:ext cx="10616534" cy="8864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Makes sense to keep only two parameters mu and sigma of the Gaussian distribution and throw away the original data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Question: How to estimate mu and sigma?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34259" t="4445" r="7407" b="0"/>
          <a:stretch>
            <a:fillRect/>
          </a:stretch>
        </p:blipFill>
        <p:spPr>
          <a:xfrm>
            <a:off x="14392831" y="4409286"/>
            <a:ext cx="8821087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ITTING A GAUSSI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GAUSSIAN</a:t>
            </a:r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ITTING A LIN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LINE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Regression task</a:t>
            </a:r>
          </a:p>
        </p:txBody>
      </p:sp>
      <p:sp>
        <p:nvSpPr>
          <p:cNvPr id="400" name="Straight Arrow Connector 35"/>
          <p:cNvSpPr/>
          <p:nvPr/>
        </p:nvSpPr>
        <p:spPr>
          <a:xfrm flipV="1">
            <a:off x="5128655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1" name="Straight Arrow Connector 36"/>
          <p:cNvSpPr/>
          <p:nvPr/>
        </p:nvSpPr>
        <p:spPr>
          <a:xfrm flipV="1">
            <a:off x="5128655" y="8555929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2" name="TextBox 51"/>
          <p:cNvSpPr txBox="1"/>
          <p:nvPr/>
        </p:nvSpPr>
        <p:spPr>
          <a:xfrm>
            <a:off x="10398734" y="11761958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03" name="TextBox 52"/>
          <p:cNvSpPr txBox="1"/>
          <p:nvPr/>
        </p:nvSpPr>
        <p:spPr>
          <a:xfrm>
            <a:off x="4011764" y="8681287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404" name="Straight Connector 53"/>
          <p:cNvSpPr/>
          <p:nvPr/>
        </p:nvSpPr>
        <p:spPr>
          <a:xfrm flipV="1">
            <a:off x="5115650" y="8274736"/>
            <a:ext cx="4665063" cy="2371389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5" name="Right Arrow 59"/>
          <p:cNvSpPr/>
          <p:nvPr/>
        </p:nvSpPr>
        <p:spPr>
          <a:xfrm>
            <a:off x="10988274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6" name="Multiply 69"/>
          <p:cNvSpPr/>
          <p:nvPr/>
        </p:nvSpPr>
        <p:spPr>
          <a:xfrm>
            <a:off x="5587226" y="11200935"/>
            <a:ext cx="346490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7" name="Multiply 70"/>
          <p:cNvSpPr/>
          <p:nvPr/>
        </p:nvSpPr>
        <p:spPr>
          <a:xfrm>
            <a:off x="6388713" y="1143073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8" name="Multiply 71"/>
          <p:cNvSpPr/>
          <p:nvPr/>
        </p:nvSpPr>
        <p:spPr>
          <a:xfrm>
            <a:off x="6964443" y="1064508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9" name="Multiply 72"/>
          <p:cNvSpPr/>
          <p:nvPr/>
        </p:nvSpPr>
        <p:spPr>
          <a:xfrm>
            <a:off x="7404706" y="1007607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0" name="Multiply 73"/>
          <p:cNvSpPr/>
          <p:nvPr/>
        </p:nvSpPr>
        <p:spPr>
          <a:xfrm>
            <a:off x="8949740" y="897540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1" name="Multiply 74"/>
          <p:cNvSpPr/>
          <p:nvPr/>
        </p:nvSpPr>
        <p:spPr>
          <a:xfrm>
            <a:off x="8419162" y="949276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2" name="Straight Arrow Connector 77"/>
          <p:cNvSpPr/>
          <p:nvPr/>
        </p:nvSpPr>
        <p:spPr>
          <a:xfrm flipV="1">
            <a:off x="14023615" y="1293665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3" name="Straight Arrow Connector 78"/>
          <p:cNvSpPr/>
          <p:nvPr/>
        </p:nvSpPr>
        <p:spPr>
          <a:xfrm flipV="1">
            <a:off x="14023616" y="858068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4" name="TextBox 79"/>
          <p:cNvSpPr txBox="1"/>
          <p:nvPr/>
        </p:nvSpPr>
        <p:spPr>
          <a:xfrm>
            <a:off x="19293693" y="1178671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15" name="TextBox 80"/>
          <p:cNvSpPr txBox="1"/>
          <p:nvPr/>
        </p:nvSpPr>
        <p:spPr>
          <a:xfrm>
            <a:off x="12906723" y="870604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416" name="Straight Connector 81"/>
          <p:cNvSpPr/>
          <p:nvPr/>
        </p:nvSpPr>
        <p:spPr>
          <a:xfrm flipV="1">
            <a:off x="14320603" y="7879630"/>
            <a:ext cx="4540424" cy="4410551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7" name="Multiply 87"/>
          <p:cNvSpPr/>
          <p:nvPr/>
        </p:nvSpPr>
        <p:spPr>
          <a:xfrm>
            <a:off x="17844699" y="900015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8" name="Multiply 88"/>
          <p:cNvSpPr/>
          <p:nvPr/>
        </p:nvSpPr>
        <p:spPr>
          <a:xfrm>
            <a:off x="17314121" y="9517522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9" name="Multiply 38"/>
          <p:cNvSpPr/>
          <p:nvPr/>
        </p:nvSpPr>
        <p:spPr>
          <a:xfrm>
            <a:off x="6388713" y="980057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0" name="TextBox 39"/>
          <p:cNvSpPr txBox="1"/>
          <p:nvPr/>
        </p:nvSpPr>
        <p:spPr>
          <a:xfrm>
            <a:off x="4440013" y="11140693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421" name="TextBox 40"/>
          <p:cNvSpPr txBox="1"/>
          <p:nvPr/>
        </p:nvSpPr>
        <p:spPr>
          <a:xfrm>
            <a:off x="6286731" y="12788279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422" name="TextBox 41"/>
          <p:cNvSpPr txBox="1"/>
          <p:nvPr/>
        </p:nvSpPr>
        <p:spPr>
          <a:xfrm>
            <a:off x="3139439" y="9490051"/>
            <a:ext cx="18977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423" name="Multiply 46"/>
          <p:cNvSpPr/>
          <p:nvPr/>
        </p:nvSpPr>
        <p:spPr>
          <a:xfrm>
            <a:off x="14498141" y="1127149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4" name="Multiply 47"/>
          <p:cNvSpPr/>
          <p:nvPr/>
        </p:nvSpPr>
        <p:spPr>
          <a:xfrm>
            <a:off x="15299630" y="1150129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5" name="Multiply 48"/>
          <p:cNvSpPr/>
          <p:nvPr/>
        </p:nvSpPr>
        <p:spPr>
          <a:xfrm>
            <a:off x="15875359" y="1071565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6" name="Multiply 49"/>
          <p:cNvSpPr/>
          <p:nvPr/>
        </p:nvSpPr>
        <p:spPr>
          <a:xfrm>
            <a:off x="16315622" y="1014663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7" name="Multiply 55"/>
          <p:cNvSpPr/>
          <p:nvPr/>
        </p:nvSpPr>
        <p:spPr>
          <a:xfrm>
            <a:off x="15299630" y="11012737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8" name="TextBox 56"/>
          <p:cNvSpPr txBox="1"/>
          <p:nvPr/>
        </p:nvSpPr>
        <p:spPr>
          <a:xfrm>
            <a:off x="12171814" y="10626811"/>
            <a:ext cx="1769984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429" name="TextBox 57"/>
          <p:cNvSpPr txBox="1"/>
          <p:nvPr/>
        </p:nvSpPr>
        <p:spPr>
          <a:xfrm>
            <a:off x="13126141" y="11278169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430" name="TextBox 42"/>
          <p:cNvSpPr txBox="1"/>
          <p:nvPr/>
        </p:nvSpPr>
        <p:spPr>
          <a:xfrm>
            <a:off x="15288859" y="12683962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Equation"/>
          <p:cNvSpPr txBox="1"/>
          <p:nvPr/>
        </p:nvSpPr>
        <p:spPr>
          <a:xfrm>
            <a:off x="11969757" y="4072107"/>
            <a:ext cx="6565478" cy="564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33" name="Equation"/>
          <p:cNvSpPr txBox="1"/>
          <p:nvPr/>
        </p:nvSpPr>
        <p:spPr>
          <a:xfrm>
            <a:off x="6072752" y="3939927"/>
            <a:ext cx="4562753" cy="5973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34" name="Equation"/>
          <p:cNvSpPr txBox="1"/>
          <p:nvPr/>
        </p:nvSpPr>
        <p:spPr>
          <a:xfrm>
            <a:off x="8536685" y="5662703"/>
            <a:ext cx="8324332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35" name="Linear Model"/>
          <p:cNvSpPr txBox="1"/>
          <p:nvPr/>
        </p:nvSpPr>
        <p:spPr>
          <a:xfrm>
            <a:off x="19192138" y="3941615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800">
                <a:latin typeface="Calibri"/>
                <a:ea typeface="Calibri"/>
                <a:cs typeface="Calibri"/>
                <a:sym typeface="Calibri"/>
              </a:defRPr>
            </a:pPr>
            <a:r>
              <a:t>DENSITY ESTIMATION TASK: </a:t>
            </a:r>
          </a:p>
          <a:p>
            <a:pPr>
              <a:defRPr sz="7800">
                <a:latin typeface="Calibri"/>
                <a:ea typeface="Calibri"/>
                <a:cs typeface="Calibri"/>
                <a:sym typeface="Calibri"/>
              </a:defRPr>
            </a:pPr>
            <a:r>
              <a:t>Which Gaussian is the best?</a:t>
            </a:r>
          </a:p>
        </p:txBody>
      </p:sp>
      <p:pic>
        <p:nvPicPr>
          <p:cNvPr id="44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608" y="3564270"/>
            <a:ext cx="12069164" cy="905192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Rectangle 1"/>
          <p:cNvSpPr/>
          <p:nvPr/>
        </p:nvSpPr>
        <p:spPr>
          <a:xfrm>
            <a:off x="1073099" y="11218079"/>
            <a:ext cx="12048181" cy="169313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43" name="TextBox 9"/>
          <p:cNvSpPr txBox="1"/>
          <p:nvPr/>
        </p:nvSpPr>
        <p:spPr>
          <a:xfrm>
            <a:off x="5993135" y="11477904"/>
            <a:ext cx="2208109" cy="117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Hair length</a:t>
            </a:r>
          </a:p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of women</a:t>
            </a:r>
          </a:p>
        </p:txBody>
      </p:sp>
      <p:sp>
        <p:nvSpPr>
          <p:cNvPr id="444" name="Equation"/>
          <p:cNvSpPr txBox="1"/>
          <p:nvPr/>
        </p:nvSpPr>
        <p:spPr>
          <a:xfrm>
            <a:off x="13888518" y="8042642"/>
            <a:ext cx="6676490" cy="17065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ad>
                        <m:radPr>
                          <m:ctrlP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rad>
                    </m:den>
                  </m:f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45" name="Equation"/>
          <p:cNvSpPr txBox="1"/>
          <p:nvPr/>
        </p:nvSpPr>
        <p:spPr>
          <a:xfrm>
            <a:off x="14013733" y="5872136"/>
            <a:ext cx="2043765" cy="5973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46" name="Data"/>
          <p:cNvSpPr txBox="1"/>
          <p:nvPr/>
        </p:nvSpPr>
        <p:spPr>
          <a:xfrm>
            <a:off x="13950098" y="4596900"/>
            <a:ext cx="13179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447" name="Model"/>
          <p:cNvSpPr txBox="1"/>
          <p:nvPr/>
        </p:nvSpPr>
        <p:spPr>
          <a:xfrm>
            <a:off x="13995296" y="7283153"/>
            <a:ext cx="17014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Maximum likelihood function</a:t>
            </a:r>
          </a:p>
        </p:txBody>
      </p:sp>
      <p:sp>
        <p:nvSpPr>
          <p:cNvPr id="450" name="Content Placeholder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Let us define a cost function in terms of the parameters to be estimated</a:t>
            </a:r>
          </a:p>
          <a:p>
            <a:pPr>
              <a:lnSpc>
                <a:spcPct val="90000"/>
              </a:lnSpc>
            </a:pPr>
            <a:r>
              <a:t>We should find that value of parameter which maximizes the probability of observing the given N samples</a:t>
            </a:r>
          </a:p>
        </p:txBody>
      </p:sp>
      <p:sp>
        <p:nvSpPr>
          <p:cNvPr id="451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52" name="Equation"/>
          <p:cNvSpPr txBox="1"/>
          <p:nvPr/>
        </p:nvSpPr>
        <p:spPr>
          <a:xfrm>
            <a:off x="3438232" y="4085278"/>
            <a:ext cx="6148155" cy="6052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1"/>
          <p:cNvSpPr txBox="1"/>
          <p:nvPr>
            <p:ph type="title"/>
          </p:nvPr>
        </p:nvSpPr>
        <p:spPr>
          <a:xfrm>
            <a:off x="1164382" y="-1009991"/>
            <a:ext cx="23050501" cy="3429001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Maximum likelihood</a:t>
            </a:r>
          </a:p>
        </p:txBody>
      </p:sp>
      <p:sp>
        <p:nvSpPr>
          <p:cNvPr id="455" name="Content Placeholder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Assuming the samples are independently drawn</a:t>
            </a:r>
          </a:p>
          <a:p>
            <a:pPr/>
            <a:r>
              <a:t>Take logarithm (makes our life easier for further steps; as it is a monotonic function, we are allowed to do so)</a:t>
            </a:r>
          </a:p>
        </p:txBody>
      </p:sp>
      <p:sp>
        <p:nvSpPr>
          <p:cNvPr id="45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57" name="Equation"/>
          <p:cNvSpPr txBox="1"/>
          <p:nvPr/>
        </p:nvSpPr>
        <p:spPr>
          <a:xfrm>
            <a:off x="1258127" y="3000624"/>
            <a:ext cx="6148155" cy="6052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58" name="Equation"/>
          <p:cNvSpPr txBox="1"/>
          <p:nvPr/>
        </p:nvSpPr>
        <p:spPr>
          <a:xfrm>
            <a:off x="1281824" y="3781132"/>
            <a:ext cx="5294941" cy="17995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59" name="Equation"/>
          <p:cNvSpPr txBox="1"/>
          <p:nvPr/>
        </p:nvSpPr>
        <p:spPr>
          <a:xfrm>
            <a:off x="1235356" y="5755943"/>
            <a:ext cx="8733869" cy="7366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60" name="Equation"/>
          <p:cNvSpPr txBox="1"/>
          <p:nvPr/>
        </p:nvSpPr>
        <p:spPr>
          <a:xfrm>
            <a:off x="1295301" y="6942808"/>
            <a:ext cx="4549115" cy="7515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61" name="Definition"/>
          <p:cNvSpPr txBox="1"/>
          <p:nvPr/>
        </p:nvSpPr>
        <p:spPr>
          <a:xfrm>
            <a:off x="11394728" y="2890499"/>
            <a:ext cx="258980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Definition</a:t>
            </a:r>
          </a:p>
        </p:txBody>
      </p:sp>
      <p:sp>
        <p:nvSpPr>
          <p:cNvPr id="462" name="Independent samples assumption"/>
          <p:cNvSpPr txBox="1"/>
          <p:nvPr/>
        </p:nvSpPr>
        <p:spPr>
          <a:xfrm>
            <a:off x="11463050" y="4036461"/>
            <a:ext cx="837736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Independent samples assumption</a:t>
            </a:r>
          </a:p>
        </p:txBody>
      </p:sp>
      <p:sp>
        <p:nvSpPr>
          <p:cNvPr id="463" name="Take log"/>
          <p:cNvSpPr txBox="1"/>
          <p:nvPr/>
        </p:nvSpPr>
        <p:spPr>
          <a:xfrm>
            <a:off x="11379297" y="5711509"/>
            <a:ext cx="214673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Take log</a:t>
            </a:r>
          </a:p>
        </p:txBody>
      </p:sp>
      <p:sp>
        <p:nvSpPr>
          <p:cNvPr id="464" name="Cost function: Maximise log-likelihood"/>
          <p:cNvSpPr txBox="1"/>
          <p:nvPr/>
        </p:nvSpPr>
        <p:spPr>
          <a:xfrm>
            <a:off x="11406585" y="6905841"/>
            <a:ext cx="953295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Cost function: Maximise log-likelihood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1"/>
          <p:cNvSpPr txBox="1"/>
          <p:nvPr>
            <p:ph type="title"/>
          </p:nvPr>
        </p:nvSpPr>
        <p:spPr>
          <a:xfrm>
            <a:off x="175467" y="323509"/>
            <a:ext cx="23050501" cy="3429001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Maximum likelihood (closed form)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479" y="10852583"/>
            <a:ext cx="28448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71600" y="3282484"/>
            <a:ext cx="7264400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Equation"/>
          <p:cNvSpPr txBox="1"/>
          <p:nvPr/>
        </p:nvSpPr>
        <p:spPr>
          <a:xfrm>
            <a:off x="1258127" y="4334123"/>
            <a:ext cx="6148155" cy="6052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.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71" name="Equation"/>
          <p:cNvSpPr txBox="1"/>
          <p:nvPr/>
        </p:nvSpPr>
        <p:spPr>
          <a:xfrm>
            <a:off x="1281824" y="5114632"/>
            <a:ext cx="5294941" cy="17995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72" name="Equation"/>
          <p:cNvSpPr txBox="1"/>
          <p:nvPr/>
        </p:nvSpPr>
        <p:spPr>
          <a:xfrm>
            <a:off x="1282750" y="7089443"/>
            <a:ext cx="8733869" cy="7366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73" name="Equation"/>
          <p:cNvSpPr txBox="1"/>
          <p:nvPr/>
        </p:nvSpPr>
        <p:spPr>
          <a:xfrm>
            <a:off x="1295301" y="8276308"/>
            <a:ext cx="4549115" cy="7515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74" name="Equation"/>
          <p:cNvSpPr txBox="1"/>
          <p:nvPr/>
        </p:nvSpPr>
        <p:spPr>
          <a:xfrm>
            <a:off x="1295301" y="9478108"/>
            <a:ext cx="7303545" cy="736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475" name="at maxima also"/>
          <p:cNvSpPr txBox="1"/>
          <p:nvPr/>
        </p:nvSpPr>
        <p:spPr>
          <a:xfrm>
            <a:off x="16782183" y="8100173"/>
            <a:ext cx="383376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 maxima also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– single dimensional Gaussian</a:t>
            </a:r>
          </a:p>
        </p:txBody>
      </p:sp>
      <p:sp>
        <p:nvSpPr>
          <p:cNvPr id="478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79" name="Object 9" descr="Object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775" y="3863976"/>
            <a:ext cx="10061575" cy="692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– single dimensional Gaussian</a:t>
            </a:r>
          </a:p>
        </p:txBody>
      </p:sp>
      <p:sp>
        <p:nvSpPr>
          <p:cNvPr id="482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83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825" y="3032125"/>
            <a:ext cx="13052425" cy="10461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– single dimensional Gaussian</a:t>
            </a:r>
          </a:p>
        </p:txBody>
      </p:sp>
      <p:sp>
        <p:nvSpPr>
          <p:cNvPr id="48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87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825" y="3032125"/>
            <a:ext cx="13052425" cy="1046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59087" y="10881836"/>
            <a:ext cx="4768851" cy="2187575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Home work"/>
          <p:cNvSpPr txBox="1"/>
          <p:nvPr/>
        </p:nvSpPr>
        <p:spPr>
          <a:xfrm>
            <a:off x="20627058" y="165599"/>
            <a:ext cx="31773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Home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Inference Algorithm</a:t>
            </a:r>
          </a:p>
        </p:txBody>
      </p:sp>
      <p:pic>
        <p:nvPicPr>
          <p:cNvPr id="49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7418" y="4010026"/>
            <a:ext cx="12069164" cy="9051925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94" name="Rectangle 1"/>
          <p:cNvSpPr/>
          <p:nvPr/>
        </p:nvSpPr>
        <p:spPr>
          <a:xfrm>
            <a:off x="6499642" y="11265841"/>
            <a:ext cx="11739659" cy="169313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pic>
        <p:nvPicPr>
          <p:cNvPr id="4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3232" y="3121025"/>
            <a:ext cx="54102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traight Connector 4"/>
          <p:cNvSpPr/>
          <p:nvPr/>
        </p:nvSpPr>
        <p:spPr>
          <a:xfrm flipH="1" flipV="1">
            <a:off x="7313710" y="6153875"/>
            <a:ext cx="4005207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7" name="TextBox 8"/>
          <p:cNvSpPr txBox="1"/>
          <p:nvPr/>
        </p:nvSpPr>
        <p:spPr>
          <a:xfrm>
            <a:off x="5959403" y="5784543"/>
            <a:ext cx="1080960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498" name="TextBox 11"/>
          <p:cNvSpPr txBox="1"/>
          <p:nvPr/>
        </p:nvSpPr>
        <p:spPr>
          <a:xfrm>
            <a:off x="4345161" y="5784543"/>
            <a:ext cx="1052608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0.25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Bayes classifi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Fitting a straight line</a:t>
            </a:r>
          </a:p>
        </p:txBody>
      </p:sp>
      <p:sp>
        <p:nvSpPr>
          <p:cNvPr id="171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Rectangle 5"/>
          <p:cNvSpPr/>
          <p:nvPr/>
        </p:nvSpPr>
        <p:spPr>
          <a:xfrm>
            <a:off x="10384562" y="11426305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73" name="Rectangle 6"/>
          <p:cNvSpPr/>
          <p:nvPr/>
        </p:nvSpPr>
        <p:spPr>
          <a:xfrm rot="16200000">
            <a:off x="4963597" y="7522932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969" y="3015929"/>
            <a:ext cx="12488587" cy="105035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core…"/>
          <p:cNvSpPr txBox="1"/>
          <p:nvPr/>
        </p:nvSpPr>
        <p:spPr>
          <a:xfrm>
            <a:off x="968107" y="4062574"/>
            <a:ext cx="2871643" cy="2273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Score </a:t>
            </a:r>
          </a:p>
          <a:p>
            <a:pPr/>
            <a:r>
              <a:t>In ML course</a:t>
            </a:r>
          </a:p>
        </p:txBody>
      </p:sp>
      <p:sp>
        <p:nvSpPr>
          <p:cNvPr id="176" name="10th math…"/>
          <p:cNvSpPr txBox="1"/>
          <p:nvPr/>
        </p:nvSpPr>
        <p:spPr>
          <a:xfrm>
            <a:off x="9715186" y="11944923"/>
            <a:ext cx="287164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10th math </a:t>
            </a:r>
          </a:p>
          <a:p>
            <a:pPr/>
            <a:r>
              <a:t>course</a:t>
            </a:r>
          </a:p>
        </p:txBody>
      </p:sp>
      <p:sp>
        <p:nvSpPr>
          <p:cNvPr id="177" name="Equation"/>
          <p:cNvSpPr txBox="1"/>
          <p:nvPr/>
        </p:nvSpPr>
        <p:spPr>
          <a:xfrm>
            <a:off x="14173559" y="6559292"/>
            <a:ext cx="6565478" cy="564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8" name="Equation"/>
          <p:cNvSpPr txBox="1"/>
          <p:nvPr/>
        </p:nvSpPr>
        <p:spPr>
          <a:xfrm>
            <a:off x="14220953" y="4956187"/>
            <a:ext cx="4562753" cy="597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9" name="Equation"/>
          <p:cNvSpPr txBox="1"/>
          <p:nvPr/>
        </p:nvSpPr>
        <p:spPr>
          <a:xfrm>
            <a:off x="14129128" y="8162500"/>
            <a:ext cx="8324332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</a:t>
            </a:r>
            <a:r>
              <a:t>ï</a:t>
            </a:r>
            <a:r>
              <a:t>ve Bayes classifier</a:t>
            </a:r>
          </a:p>
        </p:txBody>
      </p:sp>
      <p:sp>
        <p:nvSpPr>
          <p:cNvPr id="504" name="Content Placeholder 5"/>
          <p:cNvSpPr txBox="1"/>
          <p:nvPr>
            <p:ph type="body" idx="1"/>
          </p:nvPr>
        </p:nvSpPr>
        <p:spPr>
          <a:xfrm>
            <a:off x="673100" y="2887528"/>
            <a:ext cx="23050500" cy="8864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Probabilistic classifiers estimate</a:t>
            </a:r>
          </a:p>
          <a:p>
            <a:pPr>
              <a:lnSpc>
                <a:spcPct val="90000"/>
              </a:lnSpc>
            </a:pPr>
            <a:r>
              <a:t>Use Bayes theorem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Use Na</a:t>
            </a:r>
            <a:r>
              <a:t>ï</a:t>
            </a:r>
            <a:r>
              <a:t>ve assumption, given class label the features are independent (class conditional independence)</a:t>
            </a:r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Equation"/>
          <p:cNvSpPr txBox="1"/>
          <p:nvPr/>
        </p:nvSpPr>
        <p:spPr>
          <a:xfrm>
            <a:off x="3942653" y="6867878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507" name="Equation"/>
          <p:cNvSpPr txBox="1"/>
          <p:nvPr/>
        </p:nvSpPr>
        <p:spPr>
          <a:xfrm>
            <a:off x="12245046" y="4265447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508" name="Equation"/>
          <p:cNvSpPr txBox="1"/>
          <p:nvPr/>
        </p:nvSpPr>
        <p:spPr>
          <a:xfrm>
            <a:off x="3832685" y="11041826"/>
            <a:ext cx="1359956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sp>
        <p:nvSpPr>
          <p:cNvPr id="51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5700"/>
              </a:spcBef>
              <a:defRPr sz="5632"/>
            </a:pPr>
            <a:r>
              <a:t>Probabilistic classifiers estimate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Given the 2D features, we want to estimate the probability that the class label C is say </a:t>
            </a:r>
          </a:p>
          <a:p>
            <a:pPr marL="0" indent="0" defTabSz="726440">
              <a:spcBef>
                <a:spcPts val="5700"/>
              </a:spcBef>
              <a:buSzTx/>
              <a:buNone/>
              <a:defRPr sz="5632"/>
            </a:pPr>
            <a:r>
              <a:t>	C</a:t>
            </a:r>
            <a:r>
              <a:rPr baseline="-15783"/>
              <a:t>1</a:t>
            </a:r>
            <a:r>
              <a:t>(i.e. MALE) or C</a:t>
            </a:r>
            <a:r>
              <a:rPr baseline="-15783"/>
              <a:t>2</a:t>
            </a:r>
            <a:r>
              <a:t>(i.e. FEMALE)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Use Bayes theorem, </a:t>
            </a:r>
            <a:r>
              <a:rPr u="sng"/>
              <a:t>assuming 2D feature vector </a:t>
            </a:r>
          </a:p>
        </p:txBody>
      </p:sp>
      <p:sp>
        <p:nvSpPr>
          <p:cNvPr id="5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Equation"/>
          <p:cNvSpPr txBox="1"/>
          <p:nvPr/>
        </p:nvSpPr>
        <p:spPr>
          <a:xfrm>
            <a:off x="4961615" y="9711493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514" name="Equation"/>
          <p:cNvSpPr txBox="1"/>
          <p:nvPr/>
        </p:nvSpPr>
        <p:spPr>
          <a:xfrm>
            <a:off x="10588662" y="4052176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Fitting a straight line – Cost function</a:t>
            </a:r>
          </a:p>
        </p:txBody>
      </p:sp>
      <p:sp>
        <p:nvSpPr>
          <p:cNvPr id="182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83" name="Rectangle 1"/>
          <p:cNvSpPr/>
          <p:nvPr/>
        </p:nvSpPr>
        <p:spPr>
          <a:xfrm>
            <a:off x="10637346" y="3655533"/>
            <a:ext cx="3252576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84" name="Rectangle 5"/>
          <p:cNvSpPr/>
          <p:nvPr/>
        </p:nvSpPr>
        <p:spPr>
          <a:xfrm>
            <a:off x="10384562" y="11426305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85" name="Rectangle 6"/>
          <p:cNvSpPr/>
          <p:nvPr/>
        </p:nvSpPr>
        <p:spPr>
          <a:xfrm rot="16200000">
            <a:off x="4963597" y="7522932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pic>
        <p:nvPicPr>
          <p:cNvPr id="18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033396"/>
            <a:ext cx="13770275" cy="10784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Closed form – Minimize sum of square error</a:t>
            </a:r>
          </a:p>
        </p:txBody>
      </p:sp>
      <p:sp>
        <p:nvSpPr>
          <p:cNvPr id="189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5275" y="7146925"/>
            <a:ext cx="49276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275" y="3832226"/>
            <a:ext cx="4800601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7026" y="4267200"/>
            <a:ext cx="5054601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87550" y="3978276"/>
            <a:ext cx="3683000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78682" y="7782591"/>
            <a:ext cx="7366001" cy="36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8000" y="3033396"/>
            <a:ext cx="11223626" cy="3681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2"/>
      <p:bldP build="whole" bldLvl="1" animBg="1" rev="0" advAuto="0" spid="192" grpId="1"/>
      <p:bldP build="whole" bldLvl="1" animBg="1" rev="0" advAuto="0" spid="194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Gradient Descent – Minimize sum of square error</a:t>
            </a:r>
          </a:p>
        </p:txBody>
      </p:sp>
      <p:sp>
        <p:nvSpPr>
          <p:cNvPr id="198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094" y="3843812"/>
            <a:ext cx="8166109" cy="2394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7470" y="3515479"/>
            <a:ext cx="7709252" cy="6685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70624" y="3552290"/>
            <a:ext cx="3477932" cy="6685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082" y="6297409"/>
            <a:ext cx="9644134" cy="575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 Placeholder 3"/>
          <p:cNvSpPr txBox="1"/>
          <p:nvPr>
            <p:ph type="sldNum" sz="quarter" idx="2"/>
          </p:nvPr>
        </p:nvSpPr>
        <p:spPr>
          <a:xfrm>
            <a:off x="23314626" y="12951797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41" y="463087"/>
            <a:ext cx="13487401" cy="129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ctangle"/>
          <p:cNvSpPr/>
          <p:nvPr/>
        </p:nvSpPr>
        <p:spPr>
          <a:xfrm>
            <a:off x="2004416" y="6602555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1175028" y="1009372"/>
            <a:ext cx="2886011" cy="5274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Rectangle"/>
          <p:cNvSpPr/>
          <p:nvPr/>
        </p:nvSpPr>
        <p:spPr>
          <a:xfrm rot="16181420">
            <a:off x="-1004615" y="3426445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Rectangle"/>
          <p:cNvSpPr/>
          <p:nvPr/>
        </p:nvSpPr>
        <p:spPr>
          <a:xfrm rot="16181420">
            <a:off x="-1004615" y="9643520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1175028" y="7487112"/>
            <a:ext cx="2886011" cy="527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Rectangle"/>
          <p:cNvSpPr/>
          <p:nvPr/>
        </p:nvSpPr>
        <p:spPr>
          <a:xfrm>
            <a:off x="8837608" y="6564455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Rectangle"/>
          <p:cNvSpPr/>
          <p:nvPr/>
        </p:nvSpPr>
        <p:spPr>
          <a:xfrm rot="16181420">
            <a:off x="5710094" y="3956290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2297293" y="13157496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Rectangle"/>
          <p:cNvSpPr/>
          <p:nvPr/>
        </p:nvSpPr>
        <p:spPr>
          <a:xfrm>
            <a:off x="8609156" y="13035106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Score…"/>
          <p:cNvSpPr txBox="1"/>
          <p:nvPr/>
        </p:nvSpPr>
        <p:spPr>
          <a:xfrm>
            <a:off x="7823951" y="1404812"/>
            <a:ext cx="1657274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Score </a:t>
            </a:r>
          </a:p>
          <a:p>
            <a:pPr>
              <a:defRPr sz="4000"/>
            </a:pPr>
            <a:r>
              <a:t>In ML course</a:t>
            </a:r>
          </a:p>
        </p:txBody>
      </p:sp>
      <p:sp>
        <p:nvSpPr>
          <p:cNvPr id="218" name="10th math…"/>
          <p:cNvSpPr txBox="1"/>
          <p:nvPr/>
        </p:nvSpPr>
        <p:spPr>
          <a:xfrm>
            <a:off x="10794519" y="4898608"/>
            <a:ext cx="2271355" cy="121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/>
            </a:pPr>
            <a:r>
              <a:t>10th math </a:t>
            </a:r>
          </a:p>
          <a:p>
            <a:pPr>
              <a:defRPr sz="3900"/>
            </a:pPr>
            <a:r>
              <a:t>course</a:t>
            </a:r>
          </a:p>
        </p:txBody>
      </p:sp>
      <p:sp>
        <p:nvSpPr>
          <p:cNvPr id="219" name="Slope"/>
          <p:cNvSpPr txBox="1"/>
          <p:nvPr/>
        </p:nvSpPr>
        <p:spPr>
          <a:xfrm>
            <a:off x="1128273" y="850973"/>
            <a:ext cx="1657275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Slope</a:t>
            </a:r>
          </a:p>
        </p:txBody>
      </p:sp>
      <p:sp>
        <p:nvSpPr>
          <p:cNvPr id="220" name="Intercept"/>
          <p:cNvSpPr txBox="1"/>
          <p:nvPr/>
        </p:nvSpPr>
        <p:spPr>
          <a:xfrm>
            <a:off x="5154729" y="6515099"/>
            <a:ext cx="2002729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Intercept</a:t>
            </a:r>
          </a:p>
        </p:txBody>
      </p:sp>
      <p:sp>
        <p:nvSpPr>
          <p:cNvPr id="221" name="Slope"/>
          <p:cNvSpPr txBox="1"/>
          <p:nvPr/>
        </p:nvSpPr>
        <p:spPr>
          <a:xfrm>
            <a:off x="1128273" y="8646589"/>
            <a:ext cx="1657275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Slope</a:t>
            </a:r>
          </a:p>
        </p:txBody>
      </p:sp>
      <p:sp>
        <p:nvSpPr>
          <p:cNvPr id="222" name="Intercept"/>
          <p:cNvSpPr txBox="1"/>
          <p:nvPr/>
        </p:nvSpPr>
        <p:spPr>
          <a:xfrm>
            <a:off x="5154729" y="13072447"/>
            <a:ext cx="2002729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Intercept</a:t>
            </a:r>
          </a:p>
        </p:txBody>
      </p:sp>
      <p:pic>
        <p:nvPicPr>
          <p:cNvPr id="22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2489" y="4283713"/>
            <a:ext cx="91694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onvergence: loss function"/>
          <p:cNvSpPr txBox="1"/>
          <p:nvPr/>
        </p:nvSpPr>
        <p:spPr>
          <a:xfrm>
            <a:off x="15180498" y="3223245"/>
            <a:ext cx="677187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Convergence: loss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Regularization: Overfitting</a:t>
            </a:r>
          </a:p>
        </p:txBody>
      </p:sp>
      <p:pic>
        <p:nvPicPr>
          <p:cNvPr id="2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2665771"/>
            <a:ext cx="14808201" cy="1105022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9" name="Are linear…"/>
          <p:cNvSpPr txBox="1"/>
          <p:nvPr/>
        </p:nvSpPr>
        <p:spPr>
          <a:xfrm>
            <a:off x="19772590" y="6550737"/>
            <a:ext cx="4128009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Are linear </a:t>
            </a:r>
          </a:p>
          <a:p>
            <a:pPr/>
            <a:r>
              <a:t>models enough?</a:t>
            </a:r>
          </a:p>
          <a:p>
            <a:pPr/>
            <a:r>
              <a:t>NO..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33" name="Table"/>
          <p:cNvGraphicFramePr/>
          <p:nvPr/>
        </p:nvGraphicFramePr>
        <p:xfrm>
          <a:off x="3049518" y="4006850"/>
          <a:ext cx="10934701" cy="8864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640666"/>
                <a:gridCol w="3931970"/>
                <a:gridCol w="3349362"/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4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  <p:sp>
        <p:nvSpPr>
          <p:cNvPr id="236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Non-linear Model</a:t>
            </a:r>
          </a:p>
        </p:txBody>
      </p:sp>
      <p:sp>
        <p:nvSpPr>
          <p:cNvPr id="238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Hierarchical, </a:t>
            </a:r>
          </a:p>
          <a:p>
            <a:pPr/>
            <a:r>
              <a:t>Non-linear Model</a:t>
            </a:r>
          </a:p>
        </p:txBody>
      </p:sp>
      <p:sp>
        <p:nvSpPr>
          <p:cNvPr id="240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241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 NN</a:t>
            </a:r>
          </a:p>
        </p:txBody>
      </p:sp>
      <p:sp>
        <p:nvSpPr>
          <p:cNvPr id="242" name="SVR/SVM,…"/>
          <p:cNvSpPr txBox="1"/>
          <p:nvPr/>
        </p:nvSpPr>
        <p:spPr>
          <a:xfrm>
            <a:off x="21067126" y="7564090"/>
            <a:ext cx="274080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SVR/SVM, </a:t>
            </a:r>
          </a:p>
          <a:p>
            <a:pPr/>
            <a:r>
              <a:t>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